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9" r:id="rId11"/>
    <p:sldId id="263" r:id="rId12"/>
    <p:sldId id="266" r:id="rId13"/>
    <p:sldId id="265" r:id="rId14"/>
    <p:sldId id="264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4" d="100"/>
          <a:sy n="124" d="100"/>
        </p:scale>
        <p:origin x="-12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74B9-E8A8-448B-A5B6-1B8BC6FBE0F4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9C7B7-09DA-44A1-B338-DFA986760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870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74B9-E8A8-448B-A5B6-1B8BC6FBE0F4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9C7B7-09DA-44A1-B338-DFA986760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380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74B9-E8A8-448B-A5B6-1B8BC6FBE0F4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9C7B7-09DA-44A1-B338-DFA986760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179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74B9-E8A8-448B-A5B6-1B8BC6FBE0F4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9C7B7-09DA-44A1-B338-DFA986760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546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74B9-E8A8-448B-A5B6-1B8BC6FBE0F4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9C7B7-09DA-44A1-B338-DFA986760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204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74B9-E8A8-448B-A5B6-1B8BC6FBE0F4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9C7B7-09DA-44A1-B338-DFA986760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14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74B9-E8A8-448B-A5B6-1B8BC6FBE0F4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9C7B7-09DA-44A1-B338-DFA986760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13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74B9-E8A8-448B-A5B6-1B8BC6FBE0F4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9C7B7-09DA-44A1-B338-DFA986760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544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74B9-E8A8-448B-A5B6-1B8BC6FBE0F4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9C7B7-09DA-44A1-B338-DFA986760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954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74B9-E8A8-448B-A5B6-1B8BC6FBE0F4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9C7B7-09DA-44A1-B338-DFA986760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104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74B9-E8A8-448B-A5B6-1B8BC6FBE0F4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9C7B7-09DA-44A1-B338-DFA986760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156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D74B9-E8A8-448B-A5B6-1B8BC6FBE0F4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9C7B7-09DA-44A1-B338-DFA9867606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8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512167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Городской семинар-практикум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«Создание специальных образовательных условий и оказание психолого-педагогической помощи детям с нарушениями интеллекта и РАС в образовательной системе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г.Челябинска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6400800" cy="3001888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«Модель комплексного сопровождения и социализации обучающихся с интеллектуальными нарушениями и РАС в условии инклюзии, на примере ресурсного класса в МБОУ «СОШ № 109 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г.Челябинска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Директор МБОУ «СОШ № 109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г.Челябинска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Аникина Светлана Николаевна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68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Тьютор.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Требования к квалификации, или кто может работать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тьютором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ресурсного класса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 ЕКС к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тьютору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выдвигаются довольно серьезные требования.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Это обязательное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высшее педагогическое образование и стаж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педагогической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работы не менее двух лет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Обязанности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тьютора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ресурсного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класса: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Выполнение индивидуальной части образовательной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программы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ребенка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Выполнение поведенческой программы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ребенка.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Сопровождение ребенка на уроках в общеобразовательном 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регулярном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классе и на групповых занятиях в РК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Сопровождение ребенка в режимных моментах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школьной жизни.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Сопровождение ребенка в режимных моментах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школьной жизни.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Учёт и запись результатов наблюдения за поведением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ученика.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Сбор данных о выполнении учебных и поведенческих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программ ребенка.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Сбор данных о выполнении учебных и поведенческих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программ ребенка.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Тьютор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— это человек, с которым ребенок поначалу проводит в школе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весь день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Очень важно помнить, что тьютор не является няней для ребенка.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Он не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делает что-либо за ребенка, а помогает ему овладеть нужными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навыками для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дальнейшего самостоятельной деятельности в школе.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Тьютор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— «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проводник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» ребенка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общество его сверстников. Он помогает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своем  подопечному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встроиться в систему взаимоотношений в классе и в школе.</a:t>
            </a:r>
          </a:p>
        </p:txBody>
      </p:sp>
    </p:spTree>
    <p:extLst>
      <p:ext uri="{BB962C8B-B14F-4D97-AF65-F5344CB8AC3E}">
        <p14:creationId xmlns:p14="http://schemas.microsoft.com/office/powerpoint/2010/main" val="2207217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Штатное расписание сотрудников Ресурсного класса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Фонд оплаты за месяц составляет 218 236,00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7821985"/>
              </p:ext>
            </p:extLst>
          </p:nvPr>
        </p:nvGraphicFramePr>
        <p:xfrm>
          <a:off x="755576" y="1340768"/>
          <a:ext cx="7272808" cy="404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  <a:gridCol w="1440160"/>
                <a:gridCol w="1080120"/>
                <a:gridCol w="158417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должность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единиц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нагрузка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Компенсационная  доплата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Учитель  ресурсного класса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Тьютор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Учитель-логопед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Учитель-дефектолог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Педагог-психолог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Учитель общеобразовательного класса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Заместитель директора по УВР (координатор по инклюзии)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5861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Распределение учебной нагрузки среди специалистов ресурсного класса, согласно индивидуального учебного плана.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3808716"/>
              </p:ext>
            </p:extLst>
          </p:nvPr>
        </p:nvGraphicFramePr>
        <p:xfrm>
          <a:off x="611560" y="2132856"/>
          <a:ext cx="7272808" cy="31325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2"/>
                <a:gridCol w="904518"/>
                <a:gridCol w="1215390"/>
                <a:gridCol w="1215390"/>
                <a:gridCol w="2209318"/>
              </a:tblGrid>
              <a:tr h="1639024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Специалист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Ребенок 1 (РАС, вариант 8.2)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Ребенок 2 (умственная отсталость,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вариант 1)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Ребенок 3 (умственная отсталость,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вариант 2)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Ребенок 4 (умственная отсталость,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вариант 2)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Количество часов по ИУП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Учитель-логопед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Учитель-дефектолог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Педагог-психолог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Внеурочная деятельность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Итого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331640" y="276662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359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936104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Материально-техническое обеспечение ресурсного класса.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196752"/>
            <a:ext cx="6400800" cy="3937992"/>
          </a:xfrm>
        </p:spPr>
        <p:txBody>
          <a:bodyPr>
            <a:normAutofit/>
          </a:bodyPr>
          <a:lstStyle/>
          <a:p>
            <a:endParaRPr lang="ru-RU" sz="1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458896"/>
              </p:ext>
            </p:extLst>
          </p:nvPr>
        </p:nvGraphicFramePr>
        <p:xfrm>
          <a:off x="323528" y="473443"/>
          <a:ext cx="8496944" cy="6034435"/>
        </p:xfrm>
        <a:graphic>
          <a:graphicData uri="http://schemas.openxmlformats.org/drawingml/2006/table">
            <a:tbl>
              <a:tblPr firstRow="1" firstCol="1" bandRow="1"/>
              <a:tblGrid>
                <a:gridCol w="360040"/>
                <a:gridCol w="7560840"/>
                <a:gridCol w="576064"/>
              </a:tblGrid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Утяжеленное одеяло.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Мячи-</a:t>
                      </a:r>
                      <a:r>
                        <a:rPr lang="ru-RU" sz="9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фитболы</a:t>
                      </a: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Кресла-груши.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Боди-сокс</a:t>
                      </a: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Балансировочная платформа </a:t>
                      </a:r>
                      <a:r>
                        <a:rPr lang="en-US" sz="9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Ketler</a:t>
                      </a: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Палатка.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Труба.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Сенсорный гамак.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Кресло-качалка.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Вестибулярное кресло с капюшоном.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Спортивный комплекс Сова-нянька: металлическая платформа (основание), мягкое бревно, мягкая платформа, тоннель большой, лента, гамак, маты , защита стоек, защита стен.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комплект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Индивидуальные, закрытые учебные парты.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Индивидуальные  открытые ортопедические учебные парты.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Проектор.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Экран.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Доска магнитно-маркерная поворотная.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Доска магнитно-маркерная стационарная.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Доска пробковая.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Стол учителя многофункциональный.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Ноутбук учителя, тьютора.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21.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Принтер лазерный.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Принтер лазерный цветной.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Ламинатор.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Сканер.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Комплект мебели для сенсорной комнаты.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Спортивные маты.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Комплект мебели для кухонной зоны.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Чайник.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Микроволновая печь.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Комплект посуды.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Комплект мебели для учебного кабинета.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Стеллаж для выставок.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Комплект мягких модулей.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Шведские лестницы.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Комплект ноутбуков для индивидуальной работы для учеников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9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Комплект учебников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 комплектов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5562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Требования к размещению ресурсного класса, особенности зонирования помещения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Кабинет для ресурсного класса должен быть достаточно просторным, чтобы вместить четыре функциональные зоны. Все оборудование класса подбирается в соответствии с этими зонам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и: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 зоне для индивидуальных занятий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находятся парты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каждого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ребенка. Каждая парта должна быть двухместной,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чтобы за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ней могли комфортно работать ребенок и тьютор (инструктор).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Зона для групповых занятий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представляет собой один или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два ряда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парт, обращенных к доске, как в обычном классе. За этими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партами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должны иметь возможность удобно разместиться 8 детей. Парты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должны стоять таким образом, чтобы тьюторы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РК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могли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нужный момент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подходить к своим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ученикам. Именно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зона для групповых занятий является моделью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общеобразовательного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класса, поэтому она должна максимально внешне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ему  соответствовать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Рабочая зона педагога ресурсного класса.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рабочей зоне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педагога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РК находится его рабочий стол. Эта зона должна быть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организована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так, чтобы в ней было комфортно и удобно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работать. Для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работы педагога РК понадобятся: компьютер, цветной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принтер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ламинатор, резак для бумаги. Все это оборудование непременно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потребуется вам, так как большинство учебных материалов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разрабатывать и создавать для учеников ресурсного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класса с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нуля. В комплекте оборудования необходимо также иметь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фотоаппарат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или видеокамеру и штатив, с помощью которых вы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будете делать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видеозаписи занятий или поведения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учеников. 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Зона для сенсорной разгрузки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— это, конечно, место для организации игр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общения с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одноклассниками. Но важнее всего то, что сенсорная зона — это место,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где ученики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ресурсного класса могут отдохнуть во время перемен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перерывов, успокоиться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случае сенсорной перегрузки, набраться сил в случае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устало-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сти,в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этом им помогает специальное сенсорное оборудование.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144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909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Нормативно-правовое обеспечение для открытия «Ресурсного класса» в школе.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181-ФЗ от 24.11.1995 г. «О  социальной защите инвалидов в РФ» ст. 19</a:t>
            </a:r>
          </a:p>
          <a:p>
            <a:pPr marL="0" indent="0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Государство поддерживает получение инвалидами образования и гарантирует создание инвалидам необходимых условий для его получения.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Поддержка общего образования, профессионального образования и профессионального обучения инвалидов направлена на: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</a:rPr>
              <a:t>) осуществление ими прав и свобод человека наравне с другими гражданам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2) развитие личности, индивидуальных способностей и возможностей;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3) интеграцию в общество.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Органы, осуществляющие управление в сфере образования, и образовательные организации совместно с органами социальной защиты населения и органами здравоохранения 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</a:rPr>
              <a:t>обеспечивают получение инвалидами общедоступного и бесплатного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дошкольного, начального общего, основного общего, среднего общего образования и среднего профессионального образования, а также бесплатного высшего образования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Инвалидам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создаются необходимые условия для получения образования в организациях, осуществляющих образовательную деятельность по реализации основных общеобразовательных программ, в которых созданы специальные условия для получения образования обучающимися с ограниченными возможностями здоровья, а также в отдельных организациях, осуществляющих образовательную деятельность по адаптированным основным общеобразовательным программам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354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224136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Нормативно-правовое обеспечение для открытия «Ресурсного класса» в школе.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273ФЗ от 29.12.2012 г. « Об образовании в РФ» 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79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Организация получения образования обучающимися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ограниченными возможностями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здоровья.</a:t>
            </a: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> </a:t>
            </a:r>
            <a:br>
              <a:rPr lang="ru-RU" sz="1600" b="1" dirty="0"/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340768"/>
            <a:ext cx="7776864" cy="4896544"/>
          </a:xfrm>
        </p:spPr>
        <p:txBody>
          <a:bodyPr>
            <a:normAutofit fontScale="92500" lnSpcReduction="20000"/>
          </a:bodyPr>
          <a:lstStyle/>
          <a:p>
            <a:endParaRPr lang="ru-RU" sz="1400" b="1" dirty="0"/>
          </a:p>
          <a:p>
            <a:r>
              <a:rPr lang="ru-RU" sz="1400" b="1" dirty="0"/>
              <a:t> 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b="1" u="sng" dirty="0" smtClean="0">
                <a:latin typeface="Times New Roman" pitchFamily="18" charset="0"/>
                <a:cs typeface="Times New Roman" pitchFamily="18" charset="0"/>
              </a:rPr>
              <a:t>Содержание образования и условия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организации обучения и воспитания обучающихся с ограниченными возможностями здоровья </a:t>
            </a:r>
            <a:r>
              <a:rPr lang="ru-RU" sz="1500" b="1" u="sng" dirty="0" smtClean="0">
                <a:latin typeface="Times New Roman" pitchFamily="18" charset="0"/>
                <a:cs typeface="Times New Roman" pitchFamily="18" charset="0"/>
              </a:rPr>
              <a:t>определяются адаптированной образовательной программой, а для инвалидов также в соответствии с индивидуальной программой реабилитации инвалида.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Общее образование обучающихся с ограниченными возможностями здоровья осуществляется в организациях, осуществляющих образовательную деятельность по адаптированным основным общеобразовательным программам. В таких организациях создаются специальные условия для получения образования указанными обучающимися.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b="1" u="sng" dirty="0" smtClean="0">
                <a:latin typeface="Times New Roman" pitchFamily="18" charset="0"/>
                <a:cs typeface="Times New Roman" pitchFamily="18" charset="0"/>
              </a:rPr>
              <a:t>Под специальными условиями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для получения образования обучающимися с ограниченными возможностями здоровья в настоящем Федеральном законе </a:t>
            </a:r>
            <a:r>
              <a:rPr lang="ru-RU" sz="1500" b="1" u="sng" dirty="0" smtClean="0">
                <a:latin typeface="Times New Roman" pitchFamily="18" charset="0"/>
                <a:cs typeface="Times New Roman" pitchFamily="18" charset="0"/>
              </a:rPr>
              <a:t>понимаются условия обучения, воспитания и развития таких обучающихся, включающие в себя использование специальных образовательных программ и методов обучения и воспитания,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специальных учебников, учебных пособий и дидактических материалов, специальных технических средств обучения коллективного и индивидуального пользования, предоставление услуг ассистента (помощника), оказывающего обучающимся необходимую техническую помощь, проведение групповых и индивидуальных коррекционных занятий, обеспечение доступа в здания организаций, осуществляющих образовательную деятельность, и другие  условия, без которых невозможно или затруднено освоение образовательных программ обучающимися с ограниченными возможностями здоровья.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b="1" u="sng" dirty="0">
                <a:latin typeface="Times New Roman" pitchFamily="18" charset="0"/>
                <a:cs typeface="Times New Roman" pitchFamily="18" charset="0"/>
              </a:rPr>
              <a:t>Образование обучающихся с ограниченными возможностями здоровья может быть организовано как совместно с другими обучающимися, </a:t>
            </a:r>
            <a:r>
              <a:rPr lang="ru-RU" sz="1500" b="1" dirty="0">
                <a:latin typeface="Times New Roman" pitchFamily="18" charset="0"/>
                <a:cs typeface="Times New Roman" pitchFamily="18" charset="0"/>
              </a:rPr>
              <a:t>так и в отдельных классах, группах или в отдельных организациях, осуществляющих образовательную деятельность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5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944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Нормативно-правовое обеспечение для открытия «Ресурсного класса» в школе.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273-ФЗ от 29.12.2012 г. « Об образовании в РФ» 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ст. 2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Основные понятия, используемые в настоящем Федеральном законе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обучающийся - физическое лицо, осваивающее образовательную программу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16) </a:t>
            </a:r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обучающийся с ограниченными возможностями здоровья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физическое лицо, имеющее недостатки в физическом и (или) психологическом развитии, </a:t>
            </a:r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подтвержденные психолого-медико-педагогической комиссией и препятствующие получению образования без создания специальных условий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14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России от 20.09.2013 N 1082 Об утверждении Положения о психолого-медико-педагогической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комиссии.</a:t>
            </a:r>
          </a:p>
          <a:p>
            <a:pPr fontAlgn="base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10. Основными направлениями деятельности комиссии являются:</a:t>
            </a:r>
          </a:p>
          <a:p>
            <a:pPr fontAlgn="base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а) проведение обследования детей в возрасте от 0 до 18 лет в целях своевременного выявления особенностей в физическом и (или) психическом развитии и (или) отклонений в поведении детей;</a:t>
            </a:r>
          </a:p>
          <a:p>
            <a:pPr fontAlgn="base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подготовка по результатам обследования рекомендаций по оказанию детям психолого-медико-педагогической помощи и организации их обучения и воспитания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подтверждение, уточнение или изменение ранее данных комиссией рекомендаций</a:t>
            </a:r>
            <a:r>
              <a:rPr lang="ru-RU" sz="1400" dirty="0"/>
              <a:t>;</a:t>
            </a:r>
          </a:p>
          <a:p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u="sng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u="sng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698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360039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Нормативно-правовое обеспечение для открытия «Ресурсного класса» в школе.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908720"/>
            <a:ext cx="7704856" cy="5112568"/>
          </a:xfrm>
        </p:spPr>
        <p:txBody>
          <a:bodyPr>
            <a:normAutofit fontScale="85000" lnSpcReduction="20000"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Челябинской области № 03/3958 от 28.12.2018 г. «О признании организации, осуществляющей образовательную деятельность, региональной инновационной площадкой в Челябинской области на 2019год» </a:t>
            </a:r>
          </a:p>
          <a:p>
            <a:pPr algn="l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Тема  инновационной площадки.</a:t>
            </a:r>
          </a:p>
          <a:p>
            <a:pPr algn="l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 Создание условий для осуществления образовательной деятельности детей с  интеллектуальными нарушениями через создание ресурсного класса с зоной сенсорной разгрузки».</a:t>
            </a:r>
          </a:p>
          <a:p>
            <a:pPr algn="l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Заключение «Соглашения о взаимном сотрудничеств» с Челябинской общественной организацией помощи детям «Открытое Сердце».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Подписана программа совместных действий МБОУ «СОШ № 109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г.Челябинска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 и Челябинской областной общественной организации «Открытое сердце» – «Создание  толерантной среды среди обучающихся, педагогов и родителей».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Приказ МБОУ «СОШ № 109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г.Челябинска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 № 225 от 02.09.2019 г. «Об открытии ресурсного класса».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Разработано «Положение о Ресурсном классе с зоной сенсорной разгрузки, для детей с РАС и интеллектуальными нарушениями».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Разработан  договор о совместной деятельности по обучению и воспитанию обучающихся в ресурсном классе, между МБОУ «СОШ № 109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г.Челябинска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 и законными представителями обучающихся.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Разработаны должностные инструкции: учителя ресурсного класса, тьютера ресурсного класса, педагога-психолога ресурсного класса, учителя-дефектолога ресурсного класса, учителя-логопеда ресурсного класса.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Утвержден пакет внутренней документации ресурсного класса.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Внесены изменения в «Положение об оплате труда, стимулирующих, компенсационных выплатах сотрудников МБОУ «СОШ № 109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г.Челябинска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Разработано  нелинейное расписание учебных занятий обучающихся ресурсного класса.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Разработаны адаптированные образовательные программы обучающихся ресурсного класса, индивидуальные для каждого ребенка, в соответствии с заключением ПМПК.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Внесены изменения в штатное расписание МБОУ «СОШ № 109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г.Челябинска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», в части введения дополнительных ставок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тьюторов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учителя-дефектолога, увеличения часов нагрузки педагога-психолога, учителя-логопеда.</a:t>
            </a:r>
          </a:p>
          <a:p>
            <a:pPr marL="285750" indent="-285750" algn="l">
              <a:buFont typeface="Arial" pitchFamily="34" charset="0"/>
              <a:buChar char="•"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buFont typeface="Arial" pitchFamily="34" charset="0"/>
              <a:buChar char="•"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079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Обучение специалистов и педагогических работников реализующих проект «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Создание условий для осуществления образовательной деятельности детей с  интеллектуальными нарушениями через создание ресурсного класса с зоной сенсорной разгрузки».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Обучение сотрудников проходит, в рамках Соглашения с Челябинской общественной  организацией помощи детям «Открытое сердце».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3399570"/>
              </p:ext>
            </p:extLst>
          </p:nvPr>
        </p:nvGraphicFramePr>
        <p:xfrm>
          <a:off x="323528" y="1412776"/>
          <a:ext cx="8136904" cy="5240966"/>
        </p:xfrm>
        <a:graphic>
          <a:graphicData uri="http://schemas.openxmlformats.org/drawingml/2006/table">
            <a:tbl>
              <a:tblPr firstRow="1" firstCol="1" bandRow="1"/>
              <a:tblGrid>
                <a:gridCol w="189982"/>
                <a:gridCol w="818130"/>
                <a:gridCol w="4536504"/>
                <a:gridCol w="1800200"/>
                <a:gridCol w="792088"/>
              </a:tblGrid>
              <a:tr h="220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п/п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Период обучения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 образовательного курса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Категория обучающихся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Форма обучения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12.04-14.04.2019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Комплекс методической и организационной супервизии инклюзивных образовательных площадок  «Инклюзивный наблюдатель», г. Москва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Учителя начальных классов, учителя-предметники, специалисты ресурсно-</a:t>
                      </a:r>
                      <a:r>
                        <a:rPr lang="ru-RU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тьюторской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службы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Очная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26.08-31.08. 2019 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Комплекс методической и организационной супервизии инклюзивных образовательных площадок  «Инклюзивный наблюдатель»  Центра проблем аутизма, г. Москва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Учителя начальных классов, учителя-предметники, специалисты ресурсно-</a:t>
                      </a:r>
                      <a:r>
                        <a:rPr lang="ru-RU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тьюторской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службы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Очная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12.09.-12.10. 2019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«Прикладной анализ поведения (АВА-терапия). Поведенческий подход, применение методов  прикладного анализа поведения в педагогической и коррекционной работе  с ребенком с ОВЗ (РАС), г. Москва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Логопед, тьюторы, учителя начальных классов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Дистант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31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21.10.- 02.11. 2019 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«Прикладной анализ поведения. Теоретические основы, основные концепции и методы. Применение прикладного анализа поведения на практике с учетом этических аспектов и принципов социальной значимости». Практический тренинг «Базовые методики прикладного анализа поведения»,г. Москва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Учитель ресурсного класса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Очная 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5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26.10. 2019-26.04. 2020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Дополнительная профессиональная программа повышения квалификации «Разработка и построение модели школьной инклюзии на основе методов структурированного обучения с технологией ресурсной зоны»,  г. Москва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Администрация школы, учитель ресурсного класса, тьюторы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Дистант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13.01-17.01.2020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Тьюторы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Очная стажировка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03.02.-07.02.2020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Учитель ресурсного класса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Очная стажировка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9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17.04-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29.04.2020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«Процедуры и принципы обучения , стратегии по развитию речи на основе вербально-поведенческого подхода и поведенческие технологии обучения» г. Москва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Учитель ресурсного класса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Очная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5997" marR="359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8411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Финансирование Региональной площадки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 Создание условий для осуществления образовательной деятельности детей с  интеллектуальными нарушениями через создание ресурсного класса с зоной сенсорной разгрузки».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320480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Приказ Комитета по делам образования города Челябинска № 16-01/9718 «О финансировании РИП в 2019 г.».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Объем субсидии –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2 976 857 рублей.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Направления расходования: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на фонд оплаты труда  -  869 442,51;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командировочные расходы (повышение квалификации  работников) – 29 180,00;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приобретение специализированной мебели – 391 866,00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-учебное и спортивное  оборудование – 693 474,04;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технические средства обучения – 692 802,00;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-учебные пособия – 38 333,00.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В рамках  «Соглашения о взаимном сотрудничестве» между МБОУ «СОШ № 109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г.Челябинска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Челябинской областной организации помощи детям «Открытое сердце». Объем -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Направление расходования: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-обучение сотрудников – 250 000;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-приобретение методических пособий- 150 000;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-оплата труда супервизора очно – 400 000;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оплата труда супервизор  заочно – 275 000;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-взаимодействие со СМИ, освещение проекта – 518 000.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521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085584" cy="648072"/>
          </a:xfrm>
        </p:spPr>
        <p:txBody>
          <a:bodyPr>
            <a:normAutofit fontScale="90000"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Педагог (учитель) ресурсного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класса. Требования к квалификации -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иметь высшее педагогическое образование. Это может быть </a:t>
            </a:r>
            <a:r>
              <a:rPr lang="ru-RU" sz="1400" dirty="0" smtClean="0"/>
              <a:t>образование </a:t>
            </a:r>
            <a:r>
              <a:rPr lang="ru-RU" sz="1400" dirty="0"/>
              <a:t>по специальностям: </a:t>
            </a:r>
            <a:r>
              <a:rPr lang="ru-RU" sz="1400" dirty="0" smtClean="0"/>
              <a:t>учитель-дефектолог</a:t>
            </a:r>
            <a:r>
              <a:rPr lang="ru-RU" sz="1400" dirty="0"/>
              <a:t>, </a:t>
            </a:r>
            <a:r>
              <a:rPr lang="ru-RU" sz="1400" dirty="0" smtClean="0"/>
              <a:t>педагог-психолог, учитель-логопед</a:t>
            </a:r>
            <a:r>
              <a:rPr lang="ru-RU" sz="1400" dirty="0"/>
              <a:t>, учитель начальных классов или учитель-предметник</a:t>
            </a:r>
            <a:br>
              <a:rPr lang="ru-RU" sz="1400" dirty="0"/>
            </a:br>
            <a:r>
              <a:rPr lang="ru-RU" sz="1400" dirty="0" smtClean="0"/>
              <a:t>(</a:t>
            </a:r>
            <a:r>
              <a:rPr lang="ru-RU" sz="1400" dirty="0"/>
              <a:t>для двух последних необходима дополнительная подготовка в </a:t>
            </a:r>
            <a:r>
              <a:rPr lang="ru-RU" sz="1400" dirty="0" smtClean="0"/>
              <a:t>области </a:t>
            </a:r>
            <a:r>
              <a:rPr lang="ru-RU" sz="1400" dirty="0"/>
              <a:t>коррекционного образования).</a:t>
            </a:r>
            <a:br>
              <a:rPr lang="ru-RU" sz="1400" dirty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Анали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 результатов тестирования, составление 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корректировка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индивидуальной части образовательной программы ребенка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Участие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составлении и реализации адаптированной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образовательной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программы ребенка совместно с учителем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общеобразовательного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класса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Составление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и своевременная корректировка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планов-конспектов по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формированию новых навыков ученика. С каждым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учеником работает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команда специалистов, и в разное время ученика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могут сопровождать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разные члены этой команды. Очень важно,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чтобы вне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зависимости от того, кто на данный момент находится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рядом с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ребенком, уровень требований, подсказок и поддержек,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методов и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приемов оставался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одинаков.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 организации процесса обучения ребенка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условиях регулярного (общеобразовательного) класса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совмест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 учителем общеобразовательного класса. Сюда входят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таки моменты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как определение учебных дисциплин, которые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ученик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 РАС будет посещать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совместно с общеобразовательным классом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график этих посещений, работа по подготовке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ученика к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урокам, проработка учебных планов с учетом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особенностей конкретного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ученика, особенностей взаимодействия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специалистов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(учителя и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тьютора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) во время присутствия ученика на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уроках в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классе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Подбор, адаптация и модификация учебных материалов для ученика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Анализ данных по реализации целей, заложенных в программе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Анализ данных, полученных в результате наблюдений за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поведением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ученика, и составление на основе данного анализа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поведенческой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программы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Анализ данных по результатам работы с поведением,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мешающим адаптации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ребенка в школе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Организация фронтальных (групповых) уроков в ресурсном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классе.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Проведение консультаций и мероприятий по информированию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сотрудников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школы и родителей одноклассников из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классов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Проведение тренингов для одноклассников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Обучение и корректировка работы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тьюторов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РК.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Проведение консультаций с родителями учеников,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посещающих ресурсный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класс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Составление отчетной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документации.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Сбор информации для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супервизий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по каждому ученику.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210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016223"/>
          </a:xfrm>
        </p:spPr>
        <p:txBody>
          <a:bodyPr>
            <a:normAutofit/>
          </a:bodyPr>
          <a:lstStyle/>
          <a:p>
            <a:r>
              <a:rPr lang="ru-RU" sz="1400" b="1" u="sng" dirty="0"/>
              <a:t>Супервизор</a:t>
            </a:r>
            <a:r>
              <a:rPr lang="ru-RU" sz="1400" b="1" dirty="0"/>
              <a:t/>
            </a:r>
            <a:br>
              <a:rPr lang="ru-RU" sz="1400" b="1" dirty="0"/>
            </a:b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Супервизор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входит в состав команды только в случае, если 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есурсный класс работает с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применением прикладного анализа поведения.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АВА-подход предполагает участие в работе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ресурсного класса супервизора имеющего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международный сертификат поведенческого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аналитика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 правом проведения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супервизий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420888"/>
            <a:ext cx="7704856" cy="3361928"/>
          </a:xfrm>
        </p:spPr>
        <p:txBody>
          <a:bodyPr>
            <a:normAutofit fontScale="47500" lnSpcReduction="20000"/>
          </a:bodyPr>
          <a:lstStyle/>
          <a:p>
            <a:r>
              <a:rPr lang="ru-RU" b="1" u="sng" dirty="0"/>
              <a:t>Координатор по инклюзии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Координатор, заместитель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директора— административная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должность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 образовательной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организации,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реализующей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инклюзивную практику образования.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ресурсного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класса у координатора появляется несколько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специфических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u="sng" dirty="0">
                <a:latin typeface="Times New Roman" pitchFamily="18" charset="0"/>
                <a:cs typeface="Times New Roman" pitchFamily="18" charset="0"/>
              </a:rPr>
              <a:t>Обязанности координатора по инклюзии</a:t>
            </a:r>
          </a:p>
          <a:p>
            <a:pPr algn="l"/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Организация взаимодействия специалистов ресурсного и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общеобразовательного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классов, разработка нормативной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документации, регламентирующей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это взаимодействие.</a:t>
            </a:r>
          </a:p>
          <a:p>
            <a:pPr algn="l"/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Составление и утверждение расписания, по которому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каждый ребенок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посещает ресурсный и регулярный класс.</a:t>
            </a:r>
          </a:p>
          <a:p>
            <a:pPr algn="l"/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Контроль деятельности команды ресурсного класса,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педагогов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школы и непедагогического коллектива в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соответствии с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утвержденными адаптированными образовательными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программами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учеников.</a:t>
            </a:r>
          </a:p>
          <a:p>
            <a:pPr algn="l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Организация налаженной системы взаимодействия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специалистов.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8349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2347</Words>
  <Application>Microsoft Office PowerPoint</Application>
  <PresentationFormat>Экран (4:3)</PresentationFormat>
  <Paragraphs>343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Городской семинар-практикум  «Создание специальных образовательных условий и оказание психолого-педагогической помощи детям с нарушениями интеллекта и РАС в образовательной системе г.Челябинска»</vt:lpstr>
      <vt:lpstr>Нормативно-правовое обеспечение для открытия «Ресурсного класса» в школе.</vt:lpstr>
      <vt:lpstr>   Нормативно-правовое обеспечение для открытия «Ресурсного класса» в школе. 273ФЗ от 29.12.2012 г. « Об образовании в РФ» .  ст. 79 Организация получения образования обучающимися  с ограниченными возможностями здоровья.     </vt:lpstr>
      <vt:lpstr>Нормативно-правовое обеспечение для открытия «Ресурсного класса» в школе.  273-ФЗ от 29.12.2012 г. « Об образовании в РФ»  ст. 2 Основные понятия, используемые в настоящем Федеральном законе  </vt:lpstr>
      <vt:lpstr>Нормативно-правовое обеспечение для открытия «Ресурсного класса» в школе. </vt:lpstr>
      <vt:lpstr>Обучение специалистов и педагогических работников реализующих проект «Создание условий для осуществления образовательной деятельности детей с  интеллектуальными нарушениями через создание ресурсного класса с зоной сенсорной разгрузки». Обучение сотрудников проходит, в рамках Соглашения с Челябинской общественной  организацией помощи детям «Открытое сердце».</vt:lpstr>
      <vt:lpstr>Финансирование Региональной площадки « Создание условий для осуществления образовательной деятельности детей с  интеллектуальными нарушениями через создание ресурсного класса с зоной сенсорной разгрузки». </vt:lpstr>
      <vt:lpstr>Педагог (учитель) ресурсного класса. Требования к квалификации - иметь высшее педагогическое образование. Это может быть образование по специальностям: учитель-дефектолог, педагог-психолог, учитель-логопед, учитель начальных классов или учитель-предметник (для двух последних необходима дополнительная подготовка в области коррекционного образования). </vt:lpstr>
      <vt:lpstr>Супервизор Супервизор входит в состав команды только в случае, если ресурсный класс работает с  применением прикладного анализа поведения. АВА-подход предполагает участие в работе ресурсного класса супервизора имеющего международный сертификат поведенческого аналитика  с правом проведения супервизий.</vt:lpstr>
      <vt:lpstr>Тьютор. Требования к квалификации, или кто может работать тьютором ресурсного класса В ЕКС к тьютору выдвигаются довольно серьезные требования. Это обязательное высшее педагогическое образование и стаж педагогической работы не менее двух лет.</vt:lpstr>
      <vt:lpstr>Штатное расписание сотрудников Ресурсного класса.  Фонд оплаты за месяц составляет 218 236,00. </vt:lpstr>
      <vt:lpstr>Распределение учебной нагрузки среди специалистов ресурсного класса, согласно индивидуального учебного плана.</vt:lpstr>
      <vt:lpstr>Материально-техническое обеспечение ресурсного класса. </vt:lpstr>
      <vt:lpstr>Требования к размещению ресурсного класса, особенности зонирования помещения.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Городской семинар-практикум  «Создание специальных образовательных условий и оказание психолого-педагогической помощи детям с нарушениями интеллекта и РАС в образовательной системе г.Челябинска»</dc:title>
  <dc:creator>СветланаНиколаевна</dc:creator>
  <cp:lastModifiedBy>СветланаНиколаевна</cp:lastModifiedBy>
  <cp:revision>23</cp:revision>
  <dcterms:created xsi:type="dcterms:W3CDTF">2020-02-27T02:41:36Z</dcterms:created>
  <dcterms:modified xsi:type="dcterms:W3CDTF">2020-02-27T06:48:40Z</dcterms:modified>
</cp:coreProperties>
</file>